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Kelin Eator" charset="1" panose="00000000000000000000"/>
      <p:regular r:id="rId16"/>
    </p:embeddedFont>
    <p:embeddedFont>
      <p:font typeface="Glacial Indifference" charset="1" panose="00000000000000000000"/>
      <p:regular r:id="rId17"/>
    </p:embeddedFont>
    <p:embeddedFont>
      <p:font typeface="Glacial Indifference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20318" y="8067867"/>
            <a:ext cx="20128636" cy="4438266"/>
            <a:chOff x="0" y="0"/>
            <a:chExt cx="5301369" cy="1168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1369" cy="1168926"/>
            </a:xfrm>
            <a:custGeom>
              <a:avLst/>
              <a:gdLst/>
              <a:ahLst/>
              <a:cxnLst/>
              <a:rect r="r" b="b" t="t" l="l"/>
              <a:pathLst>
                <a:path h="1168926" w="5301369">
                  <a:moveTo>
                    <a:pt x="0" y="0"/>
                  </a:moveTo>
                  <a:lnTo>
                    <a:pt x="5301369" y="0"/>
                  </a:lnTo>
                  <a:lnTo>
                    <a:pt x="5301369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1369" cy="1207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397751"/>
            <a:ext cx="7643984" cy="7060261"/>
          </a:xfrm>
          <a:custGeom>
            <a:avLst/>
            <a:gdLst/>
            <a:ahLst/>
            <a:cxnLst/>
            <a:rect r="r" b="b" t="t" l="l"/>
            <a:pathLst>
              <a:path h="7060261" w="7643984">
                <a:moveTo>
                  <a:pt x="0" y="0"/>
                </a:moveTo>
                <a:lnTo>
                  <a:pt x="7643984" y="0"/>
                </a:lnTo>
                <a:lnTo>
                  <a:pt x="7643984" y="7060261"/>
                </a:lnTo>
                <a:lnTo>
                  <a:pt x="0" y="706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2606461"/>
            <a:ext cx="7503241" cy="332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29"/>
              </a:lnSpc>
            </a:pPr>
            <a:r>
              <a:rPr lang="en-US" sz="19235">
                <a:solidFill>
                  <a:srgbClr val="301307"/>
                </a:solidFill>
                <a:latin typeface="Kelin Eator"/>
                <a:ea typeface="Kelin Eator"/>
                <a:cs typeface="Kelin Eator"/>
                <a:sym typeface="Kelin Eator"/>
              </a:rPr>
              <a:t>Batik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861207"/>
            <a:ext cx="78189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A3C3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 Artistic Tradition of Indonesia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31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2568" y="1667832"/>
            <a:ext cx="5172711" cy="6951335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37731" t="-88388" r="-37080" b="-603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7A503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16664" y="2839121"/>
            <a:ext cx="8723743" cy="497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3"/>
              </a:lnSpc>
            </a:pPr>
            <a:r>
              <a:rPr lang="en-US" sz="19235">
                <a:solidFill>
                  <a:srgbClr val="FBEED9"/>
                </a:solidFill>
                <a:latin typeface="Kelin Eator"/>
                <a:ea typeface="Kelin Eator"/>
                <a:cs typeface="Kelin Eator"/>
                <a:sym typeface="Kelin Eato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31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2568" y="1667832"/>
            <a:ext cx="5172711" cy="6951335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216" t="0" r="-5121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89C7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97856" y="2606801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BEED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is Batik?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1962" y="4013709"/>
            <a:ext cx="9039461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Definition: Batik is a traditional Indonesian art form using wax-resist dyeing on cloth.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Recognised</a:t>
            </a: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as a Masterpiece of Oral and Intangible Heritage of Humanity.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is not just fabric, but a rich cultural expression.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20318" y="8067867"/>
            <a:ext cx="20128636" cy="4438266"/>
            <a:chOff x="0" y="0"/>
            <a:chExt cx="5301369" cy="1168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1369" cy="1168926"/>
            </a:xfrm>
            <a:custGeom>
              <a:avLst/>
              <a:gdLst/>
              <a:ahLst/>
              <a:cxnLst/>
              <a:rect r="r" b="b" t="t" l="l"/>
              <a:pathLst>
                <a:path h="1168926" w="5301369">
                  <a:moveTo>
                    <a:pt x="0" y="0"/>
                  </a:moveTo>
                  <a:lnTo>
                    <a:pt x="5301369" y="0"/>
                  </a:lnTo>
                  <a:lnTo>
                    <a:pt x="5301369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1369" cy="1207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109665"/>
            <a:ext cx="8382775" cy="7468291"/>
          </a:xfrm>
          <a:custGeom>
            <a:avLst/>
            <a:gdLst/>
            <a:ahLst/>
            <a:cxnLst/>
            <a:rect r="r" b="b" t="t" l="l"/>
            <a:pathLst>
              <a:path h="7468291" w="8382775">
                <a:moveTo>
                  <a:pt x="0" y="0"/>
                </a:moveTo>
                <a:lnTo>
                  <a:pt x="8382775" y="0"/>
                </a:lnTo>
                <a:lnTo>
                  <a:pt x="8382775" y="7468290"/>
                </a:lnTo>
                <a:lnTo>
                  <a:pt x="0" y="7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4593" y="942975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History of Batik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49883"/>
            <a:ext cx="781896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Ancient practice dating back to 6th century in Indonesia.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Rooted in the island of Java, influenced by traders from India and China.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Batik gained prominence in royal courts.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Spread from royal to common circles in the 19th and 20th centuries.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31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2568" y="1667832"/>
            <a:ext cx="5172711" cy="6951335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090" t="0" r="-5109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89C7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99693" y="3963035"/>
            <a:ext cx="85163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Wax, natural dyes, copper stamps (cap), and canting (a pen-like tool).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8408" y="3210036"/>
            <a:ext cx="50873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B906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Materials and Tools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9693" y="6193268"/>
            <a:ext cx="922858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Canting: A tool for hand-drawn patterns.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Cap: A copper stamp for repetitive patterns.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8408" y="5441428"/>
            <a:ext cx="50873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B906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8408" y="1843643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EDE7D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Batik Making 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1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DED2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86812" y="3489863"/>
            <a:ext cx="9501188" cy="6840855"/>
          </a:xfrm>
          <a:custGeom>
            <a:avLst/>
            <a:gdLst/>
            <a:ahLst/>
            <a:cxnLst/>
            <a:rect r="r" b="b" t="t" l="l"/>
            <a:pathLst>
              <a:path h="6840855" w="9501188">
                <a:moveTo>
                  <a:pt x="0" y="0"/>
                </a:moveTo>
                <a:lnTo>
                  <a:pt x="9501188" y="0"/>
                </a:lnTo>
                <a:lnTo>
                  <a:pt x="9501188" y="6840855"/>
                </a:lnTo>
                <a:lnTo>
                  <a:pt x="0" y="6840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4520" y="1320749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Batik Making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3611" y="3329526"/>
            <a:ext cx="651127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Designing the pattern.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Wax application: Hand-drawn or stamped.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Dyeing the fabric.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Wax removal.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Final touches.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4006" y="2496155"/>
            <a:ext cx="59010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A50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Step-by-Step 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31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2568" y="1667832"/>
            <a:ext cx="5172711" cy="6951335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280" t="0" r="-5128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7A503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81617" y="1582107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BEED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Types of Batik Patterns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45724" y="3362960"/>
            <a:ext cx="781896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Parang: Symbolizes strength.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Kawung: Represents justice and wisdom.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81617" y="2648660"/>
            <a:ext cx="78189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8906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Traditional Motifs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45724" y="5990590"/>
            <a:ext cx="927193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Javanese Batik: Often uses earthy tones like brown, black, and indigo.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Batik from Bali, Sumatra: Brighter colors, more floral and animal motifs.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1617" y="5276850"/>
            <a:ext cx="78189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8906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Regional Differences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20318" y="8067867"/>
            <a:ext cx="20128636" cy="4438266"/>
            <a:chOff x="0" y="0"/>
            <a:chExt cx="5301369" cy="1168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1369" cy="1168926"/>
            </a:xfrm>
            <a:custGeom>
              <a:avLst/>
              <a:gdLst/>
              <a:ahLst/>
              <a:cxnLst/>
              <a:rect r="r" b="b" t="t" l="l"/>
              <a:pathLst>
                <a:path h="1168926" w="5301369">
                  <a:moveTo>
                    <a:pt x="0" y="0"/>
                  </a:moveTo>
                  <a:lnTo>
                    <a:pt x="5301369" y="0"/>
                  </a:lnTo>
                  <a:lnTo>
                    <a:pt x="5301369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1369" cy="1207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26948" y="2693670"/>
            <a:ext cx="7192954" cy="7593330"/>
          </a:xfrm>
          <a:custGeom>
            <a:avLst/>
            <a:gdLst/>
            <a:ahLst/>
            <a:cxnLst/>
            <a:rect r="r" b="b" t="t" l="l"/>
            <a:pathLst>
              <a:path h="7593330" w="7192954">
                <a:moveTo>
                  <a:pt x="0" y="0"/>
                </a:moveTo>
                <a:lnTo>
                  <a:pt x="7192955" y="0"/>
                </a:lnTo>
                <a:lnTo>
                  <a:pt x="7192955" y="7593330"/>
                </a:lnTo>
                <a:lnTo>
                  <a:pt x="0" y="759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7467" y="3018253"/>
            <a:ext cx="1078126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Motifs often signify status, identity, and power.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Some designs are reserved for royalty 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Specific patterns are used in ceremonies like weddings, funerals, and religious rituals.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636" y="942975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Symbolism in Batik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0743" y="2247363"/>
            <a:ext cx="69181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A50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Cultural and Social Significance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7467" y="6360258"/>
            <a:ext cx="963541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Patterns often depict deep spiritual meanings related to harmony, life, and the cosmos.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0743" y="5589368"/>
            <a:ext cx="87488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A50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Spirituality and Philosophy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318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4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2568" y="1667832"/>
            <a:ext cx="5172711" cy="6951335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8974" t="0" r="-9358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7A503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97856" y="2293640"/>
            <a:ext cx="781896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BEED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Batik in Modern Times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1962" y="3700548"/>
            <a:ext cx="781896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Batik has gained worldwide attention as a fabric for high fashion and contemporary design.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Global designers have integrated Batik into their collections.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BEED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Revival efforts by artisans to keep the traditional process alive.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20318" y="8067867"/>
            <a:ext cx="20128636" cy="4438266"/>
            <a:chOff x="0" y="0"/>
            <a:chExt cx="5301369" cy="1168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1369" cy="1168926"/>
            </a:xfrm>
            <a:custGeom>
              <a:avLst/>
              <a:gdLst/>
              <a:ahLst/>
              <a:cxnLst/>
              <a:rect r="r" b="b" t="t" l="l"/>
              <a:pathLst>
                <a:path h="1168926" w="5301369">
                  <a:moveTo>
                    <a:pt x="0" y="0"/>
                  </a:moveTo>
                  <a:lnTo>
                    <a:pt x="5301369" y="0"/>
                  </a:lnTo>
                  <a:lnTo>
                    <a:pt x="5301369" y="1168926"/>
                  </a:lnTo>
                  <a:lnTo>
                    <a:pt x="0" y="1168926"/>
                  </a:lnTo>
                  <a:close/>
                </a:path>
              </a:pathLst>
            </a:custGeom>
            <a:solidFill>
              <a:srgbClr val="301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1369" cy="1207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0732593" y="2827753"/>
            <a:ext cx="7555407" cy="7459247"/>
          </a:xfrm>
          <a:custGeom>
            <a:avLst/>
            <a:gdLst/>
            <a:ahLst/>
            <a:cxnLst/>
            <a:rect r="r" b="b" t="t" l="l"/>
            <a:pathLst>
              <a:path h="7459247" w="7555407">
                <a:moveTo>
                  <a:pt x="7555407" y="0"/>
                </a:moveTo>
                <a:lnTo>
                  <a:pt x="0" y="0"/>
                </a:lnTo>
                <a:lnTo>
                  <a:pt x="0" y="7459247"/>
                </a:lnTo>
                <a:lnTo>
                  <a:pt x="7555407" y="7459247"/>
                </a:lnTo>
                <a:lnTo>
                  <a:pt x="75554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296" y="942975"/>
            <a:ext cx="1063773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  <a:r>
              <a:rPr lang="en-US" sz="42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atik’s Role in Indonesian Identity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467" y="2975341"/>
            <a:ext cx="1091403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Celebrated annually on Batik Day (October 2).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Worn by Indonesians as a symbol of national identity.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1403" y="2247363"/>
            <a:ext cx="69181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A50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National Pride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7467" y="5266151"/>
            <a:ext cx="998413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Batik industry supports local artisans and small businesses.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Exported worldwide, contributing to the economy.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403" y="4542886"/>
            <a:ext cx="87488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A50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Economic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DAGjNHdPqBs</dc:identifier>
  <dcterms:modified xsi:type="dcterms:W3CDTF">2011-08-01T06:04:30Z</dcterms:modified>
  <cp:revision>1</cp:revision>
  <dc:title>Batik Education Presentation In Brown Beige Aesthetic Style</dc:title>
</cp:coreProperties>
</file>